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ee12ffbe0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ee12ffbe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ee12ffbe0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ee12ffbe0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ee12ffbe0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ee12ffbe0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ee12ffbe0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ee12ffbe0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ee12ffbe0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ee12ffbe0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ee12ffbe0_0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ee12ffbe0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ee12ffbe0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ee12ffbe0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SMK system: driving East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ee12ffbe0_0_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ee12ffbe0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ee12ffbe0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ee12ffbe0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Tunnockschacht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ee12ffbe0_0_2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ee12ffbe0_0_2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ee12ffbe0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ee12ffbe0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ee12ffbe0_0_2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3ee12ffbe0_0_2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ee12ffbe0_0_2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ee12ffbe0_0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ee12ffbe0_0_3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ee12ffbe0_0_3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ee12ffbe0_0_2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ee12ffbe0_0_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ee12ffbe0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3ee12ffbe0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ee12ffbe0_0_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3ee12ffbe0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ee12ffbe0_0_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ee12ffbe0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ee12ffbe0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ee12ffbe0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ee12ffbe0_0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ee12ffbe0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ee12ffbe0_0_2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3ee12ffbe0_0_2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ee12ffbe0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ee12ffbe0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ee12ffbe0_0_2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3ee12ffbe0_0_2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ee12ffbe0_0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3ee12ffbe0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ee12ffbe0_0_2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ee12ffbe0_0_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ee12ffbe0_0_2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ee12ffbe0_0_2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ee12ffbe0_0_2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ee12ffbe0_0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ee12ffbe0_0_2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3ee12ffbe0_0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ee12ffbe0_0_2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ee12ffbe0_0_2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ee12ffbe0_0_3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3ee12ffbe0_0_3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ee12ffbe0_0_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3ee12ffbe0_0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ee12ffbe0_0_2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3ee12ffbe0_0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ee12ffbe0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ee12ffbe0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ee12ffbe0_0_3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3ee12ffbe0_0_3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ee12ffbe0_0_3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3ee12ffbe0_0_3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ee12ffbe0_0_3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3ee12ffbe0_0_3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ee12ffbe0_0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3ee12ffbe0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ee12ffbe0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3ee12ffbe0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edfe0742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3edfe0742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edfe07425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edfe0742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ee12ffbe0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ee12ffbe0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ee12ffbe0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ee12ffbe0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ee12ffbe0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ee12ffbe0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-solar power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-system Nicola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ee12ffbe0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ee12ffbe0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ee12ffbe0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ee12ffbe0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drive.google.com/file/d/1MGDSKiJztNpS1oc2wYbkKGMddBwny_Ng/view" TargetMode="External"/><Relationship Id="rId4" Type="http://schemas.openxmlformats.org/officeDocument/2006/relationships/image" Target="../media/image1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2.png"/><Relationship Id="rId4" Type="http://schemas.openxmlformats.org/officeDocument/2006/relationships/image" Target="../media/image3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41.png"/><Relationship Id="rId5" Type="http://schemas.openxmlformats.org/officeDocument/2006/relationships/image" Target="../media/image47.png"/><Relationship Id="rId6" Type="http://schemas.openxmlformats.org/officeDocument/2006/relationships/image" Target="../media/image21.png"/><Relationship Id="rId7" Type="http://schemas.openxmlformats.org/officeDocument/2006/relationships/image" Target="../media/image1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3.png"/><Relationship Id="rId4" Type="http://schemas.openxmlformats.org/officeDocument/2006/relationships/image" Target="../media/image5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5.png"/><Relationship Id="rId4" Type="http://schemas.openxmlformats.org/officeDocument/2006/relationships/image" Target="../media/image69.png"/><Relationship Id="rId5" Type="http://schemas.openxmlformats.org/officeDocument/2006/relationships/image" Target="../media/image7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6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5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7.png"/><Relationship Id="rId4" Type="http://schemas.openxmlformats.org/officeDocument/2006/relationships/image" Target="../media/image55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9.png"/><Relationship Id="rId4" Type="http://schemas.openxmlformats.org/officeDocument/2006/relationships/image" Target="../media/image5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1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2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4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6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8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1.png"/><Relationship Id="rId4" Type="http://schemas.openxmlformats.org/officeDocument/2006/relationships/image" Target="../media/image59.png"/><Relationship Id="rId5" Type="http://schemas.openxmlformats.org/officeDocument/2006/relationships/image" Target="../media/image58.png"/><Relationship Id="rId6" Type="http://schemas.openxmlformats.org/officeDocument/2006/relationships/image" Target="../media/image70.png"/><Relationship Id="rId7" Type="http://schemas.openxmlformats.org/officeDocument/2006/relationships/image" Target="../media/image60.png"/><Relationship Id="rId8" Type="http://schemas.openxmlformats.org/officeDocument/2006/relationships/image" Target="../media/image5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73.png"/><Relationship Id="rId4" Type="http://schemas.openxmlformats.org/officeDocument/2006/relationships/image" Target="../media/image66.png"/><Relationship Id="rId5" Type="http://schemas.openxmlformats.org/officeDocument/2006/relationships/image" Target="../media/image75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4.png"/><Relationship Id="rId10" Type="http://schemas.openxmlformats.org/officeDocument/2006/relationships/image" Target="../media/image28.png"/><Relationship Id="rId13" Type="http://schemas.openxmlformats.org/officeDocument/2006/relationships/image" Target="../media/image10.png"/><Relationship Id="rId12" Type="http://schemas.openxmlformats.org/officeDocument/2006/relationships/image" Target="../media/image38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image" Target="../media/image7.png"/><Relationship Id="rId14" Type="http://schemas.openxmlformats.org/officeDocument/2006/relationships/image" Target="../media/image3.png"/><Relationship Id="rId5" Type="http://schemas.openxmlformats.org/officeDocument/2006/relationships/image" Target="../media/image6.png"/><Relationship Id="rId6" Type="http://schemas.openxmlformats.org/officeDocument/2006/relationships/image" Target="../media/image19.png"/><Relationship Id="rId7" Type="http://schemas.openxmlformats.org/officeDocument/2006/relationships/image" Target="../media/image1.png"/><Relationship Id="rId8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png"/><Relationship Id="rId4" Type="http://schemas.openxmlformats.org/officeDocument/2006/relationships/image" Target="../media/image8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png"/><Relationship Id="rId4" Type="http://schemas.openxmlformats.org/officeDocument/2006/relationships/image" Target="../media/image36.png"/><Relationship Id="rId5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Relationship Id="rId4" Type="http://schemas.openxmlformats.org/officeDocument/2006/relationships/image" Target="../media/image11.png"/><Relationship Id="rId5" Type="http://schemas.openxmlformats.org/officeDocument/2006/relationships/image" Target="../media/image14.png"/><Relationship Id="rId6" Type="http://schemas.openxmlformats.org/officeDocument/2006/relationships/image" Target="../media/image17.png"/><Relationship Id="rId7" Type="http://schemas.openxmlformats.org/officeDocument/2006/relationships/image" Target="../media/image63.png"/><Relationship Id="rId8" Type="http://schemas.openxmlformats.org/officeDocument/2006/relationships/image" Target="../media/image4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Relationship Id="rId4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3725" y="0"/>
            <a:ext cx="783655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1887175" y="407050"/>
            <a:ext cx="5439600" cy="19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51C75"/>
                </a:solidFill>
              </a:rPr>
              <a:t>Cambridge University Caving Club</a:t>
            </a:r>
            <a:endParaRPr sz="2400">
              <a:solidFill>
                <a:srgbClr val="351C75"/>
              </a:solidFill>
            </a:endParaRPr>
          </a:p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51C75"/>
                </a:solidFill>
              </a:rPr>
              <a:t>Expedition 2018</a:t>
            </a:r>
            <a:endParaRPr sz="2400">
              <a:solidFill>
                <a:srgbClr val="351C75"/>
              </a:solidFill>
            </a:endParaRPr>
          </a:p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rgbClr val="351C75"/>
                </a:solidFill>
              </a:rPr>
              <a:t>in the Loser Plateau and Schwarzmooskogel Hohlensystem</a:t>
            </a:r>
            <a:endParaRPr i="1" sz="2400">
              <a:solidFill>
                <a:srgbClr val="351C75"/>
              </a:solidFill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4323175" y="4526775"/>
            <a:ext cx="3201000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rgbClr val="FF0000"/>
                </a:solidFill>
              </a:rPr>
              <a:t>(Not a picture of a cave…)</a:t>
            </a:r>
            <a:endParaRPr i="1" sz="1800">
              <a:solidFill>
                <a:srgbClr val="FF0000"/>
              </a:solidFill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3443400" y="1948875"/>
            <a:ext cx="2257200" cy="5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Ruairidh Macleod</a:t>
            </a:r>
            <a:endParaRPr b="1" sz="16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2" title="recent_exploration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0125" y="-126225"/>
            <a:ext cx="7240100" cy="543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4150" y="0"/>
            <a:ext cx="72735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302" y="0"/>
            <a:ext cx="870569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4"/>
          <p:cNvSpPr txBox="1"/>
          <p:nvPr/>
        </p:nvSpPr>
        <p:spPr>
          <a:xfrm>
            <a:off x="356775" y="161550"/>
            <a:ext cx="2504700" cy="10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Extent of discovered cave in 2017 (plan)</a:t>
            </a:r>
            <a:endParaRPr sz="1800">
              <a:solidFill>
                <a:srgbClr val="FF0000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300" y="0"/>
            <a:ext cx="870569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5"/>
          <p:cNvSpPr txBox="1"/>
          <p:nvPr/>
        </p:nvSpPr>
        <p:spPr>
          <a:xfrm>
            <a:off x="356775" y="161550"/>
            <a:ext cx="2504700" cy="10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Extent of discovered cave in 2018 (plan)</a:t>
            </a:r>
            <a:endParaRPr sz="1800">
              <a:solidFill>
                <a:srgbClr val="FF0000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300" y="0"/>
            <a:ext cx="870569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6"/>
          <p:cNvSpPr txBox="1"/>
          <p:nvPr/>
        </p:nvSpPr>
        <p:spPr>
          <a:xfrm>
            <a:off x="356775" y="161550"/>
            <a:ext cx="2861100" cy="10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Extent of discovered cave in 2017 (elevation)</a:t>
            </a:r>
            <a:endParaRPr sz="1800">
              <a:solidFill>
                <a:srgbClr val="FF0000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313" y="0"/>
            <a:ext cx="870568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7"/>
          <p:cNvSpPr txBox="1"/>
          <p:nvPr/>
        </p:nvSpPr>
        <p:spPr>
          <a:xfrm>
            <a:off x="356775" y="161550"/>
            <a:ext cx="2861100" cy="10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Extent of discovered cave in 2018 (elevation)</a:t>
            </a:r>
            <a:endParaRPr sz="1800">
              <a:solidFill>
                <a:srgbClr val="FF0000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325" y="0"/>
            <a:ext cx="771934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8"/>
          <p:cNvSpPr txBox="1"/>
          <p:nvPr/>
        </p:nvSpPr>
        <p:spPr>
          <a:xfrm>
            <a:off x="822450" y="161550"/>
            <a:ext cx="3305100" cy="21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The SMK System as of 2018</a:t>
            </a:r>
            <a:endParaRPr b="1" sz="1800">
              <a:solidFill>
                <a:srgbClr val="FF0000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0000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Char char="-"/>
            </a:pPr>
            <a:r>
              <a:rPr lang="en" sz="1800">
                <a:solidFill>
                  <a:srgbClr val="FF0000"/>
                </a:solidFill>
              </a:rPr>
              <a:t>Total processed survey length so far: 131.98km</a:t>
            </a:r>
            <a:endParaRPr sz="1800">
              <a:solidFill>
                <a:srgbClr val="FF0000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Char char="-"/>
            </a:pPr>
            <a:r>
              <a:rPr lang="en" sz="1800">
                <a:solidFill>
                  <a:srgbClr val="FF0000"/>
                </a:solidFill>
              </a:rPr>
              <a:t>New length from 2018 extensions: 5.7km</a:t>
            </a:r>
            <a:endParaRPr sz="1800">
              <a:solidFill>
                <a:srgbClr val="FF0000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5250" y="0"/>
            <a:ext cx="72735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307" y="0"/>
            <a:ext cx="870569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0"/>
          <p:cNvSpPr txBox="1"/>
          <p:nvPr/>
        </p:nvSpPr>
        <p:spPr>
          <a:xfrm>
            <a:off x="356775" y="161550"/>
            <a:ext cx="2504700" cy="10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Extent of Tunnockschacht discovered in 2017 (plan)</a:t>
            </a:r>
            <a:endParaRPr sz="1800">
              <a:solidFill>
                <a:srgbClr val="FF0000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307" y="0"/>
            <a:ext cx="870569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31"/>
          <p:cNvSpPr txBox="1"/>
          <p:nvPr/>
        </p:nvSpPr>
        <p:spPr>
          <a:xfrm>
            <a:off x="356775" y="161550"/>
            <a:ext cx="2504700" cy="10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Extent of Tunnockschacht discovered in 2018 (plan)</a:t>
            </a:r>
            <a:endParaRPr sz="1800">
              <a:solidFill>
                <a:srgbClr val="FF0000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238075" y="4185750"/>
            <a:ext cx="3733500" cy="9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FF0000"/>
                </a:solidFill>
              </a:rPr>
              <a:t>Mandatory picture of cave… Impressive formations in the new extensions of FischGesicht Hohle </a:t>
            </a:r>
            <a:endParaRPr i="1">
              <a:solidFill>
                <a:srgbClr val="FF0000"/>
              </a:solidFill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6623650" y="4711650"/>
            <a:ext cx="2269500" cy="3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</a:rPr>
              <a:t>Photo: Mike Butcher</a:t>
            </a:r>
            <a:endParaRPr>
              <a:solidFill>
                <a:srgbClr val="D9D9D9"/>
              </a:solidFill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2738250" y="152400"/>
            <a:ext cx="6463200" cy="35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0000"/>
                </a:solidFill>
              </a:rPr>
              <a:t>C</a:t>
            </a:r>
            <a:r>
              <a:rPr b="1" lang="en" sz="1600">
                <a:solidFill>
                  <a:srgbClr val="FF0000"/>
                </a:solidFill>
              </a:rPr>
              <a:t>UCC Expedition 201</a:t>
            </a:r>
            <a:r>
              <a:rPr b="1" lang="en" sz="1600">
                <a:solidFill>
                  <a:srgbClr val="FF0000"/>
                </a:solidFill>
              </a:rPr>
              <a:t>8</a:t>
            </a:r>
            <a:endParaRPr b="1" sz="1600">
              <a:solidFill>
                <a:srgbClr val="FF0000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0000"/>
              </a:solidFill>
            </a:endParaRPr>
          </a:p>
          <a:p>
            <a:pPr indent="-330200" lvl="0" marL="457200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Char char="-"/>
            </a:pPr>
            <a:r>
              <a:rPr lang="en" sz="1600">
                <a:solidFill>
                  <a:srgbClr val="FF0000"/>
                </a:solidFill>
              </a:rPr>
              <a:t>6 weeks: 7th July to 18th August</a:t>
            </a:r>
            <a:endParaRPr sz="1600">
              <a:solidFill>
                <a:srgbClr val="FF0000"/>
              </a:solidFill>
            </a:endParaRPr>
          </a:p>
          <a:p>
            <a:pPr indent="0" lvl="0" marL="45720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0000"/>
              </a:solidFill>
            </a:endParaRPr>
          </a:p>
          <a:p>
            <a:pPr indent="-330200" lvl="0" marL="457200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Char char="-"/>
            </a:pPr>
            <a:r>
              <a:rPr lang="en" sz="1600">
                <a:solidFill>
                  <a:srgbClr val="FF0000"/>
                </a:solidFill>
              </a:rPr>
              <a:t>Training of new expedition cavers and survey software development</a:t>
            </a:r>
            <a:endParaRPr sz="1600">
              <a:solidFill>
                <a:srgbClr val="FF0000"/>
              </a:solidFill>
            </a:endParaRPr>
          </a:p>
          <a:p>
            <a:pPr indent="0" lvl="0" marL="45720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0000"/>
              </a:solidFill>
            </a:endParaRPr>
          </a:p>
          <a:p>
            <a:pPr indent="-330200" lvl="0" marL="457200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Char char="-"/>
            </a:pPr>
            <a:r>
              <a:rPr lang="en" sz="1600">
                <a:solidFill>
                  <a:srgbClr val="FF0000"/>
                </a:solidFill>
              </a:rPr>
              <a:t>Continued extension and surveying of the Schwarzmooskogelhohlensystem</a:t>
            </a:r>
            <a:endParaRPr sz="1600">
              <a:solidFill>
                <a:srgbClr val="FF0000"/>
              </a:solidFill>
            </a:endParaRPr>
          </a:p>
          <a:p>
            <a:pPr indent="0" lvl="0" marL="45720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0000"/>
              </a:solidFill>
            </a:endParaRPr>
          </a:p>
          <a:p>
            <a:pPr indent="-330200" lvl="0" marL="457200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Char char="-"/>
            </a:pPr>
            <a:r>
              <a:rPr lang="en" sz="1600">
                <a:solidFill>
                  <a:srgbClr val="FF0000"/>
                </a:solidFill>
              </a:rPr>
              <a:t>24 university student members</a:t>
            </a:r>
            <a:endParaRPr sz="1600">
              <a:solidFill>
                <a:srgbClr val="FF0000"/>
              </a:solidFill>
            </a:endParaRPr>
          </a:p>
          <a:p>
            <a:pPr indent="0" lvl="0" marL="45720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0000"/>
              </a:solidFill>
            </a:endParaRPr>
          </a:p>
          <a:p>
            <a:pPr indent="-330200" lvl="0" marL="457200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Char char="-"/>
            </a:pPr>
            <a:r>
              <a:rPr lang="en" sz="1600">
                <a:solidFill>
                  <a:srgbClr val="FF0000"/>
                </a:solidFill>
              </a:rPr>
              <a:t>4 main caves focused on for new discovery</a:t>
            </a:r>
            <a:endParaRPr sz="1600">
              <a:solidFill>
                <a:srgbClr val="FF0000"/>
              </a:solidFill>
            </a:endParaRPr>
          </a:p>
          <a:p>
            <a:pPr indent="0" lvl="0" marL="45720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0000"/>
              </a:solidFill>
            </a:endParaRPr>
          </a:p>
          <a:p>
            <a:pPr indent="-330200" lvl="0" marL="45720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Char char="-"/>
            </a:pPr>
            <a:r>
              <a:rPr lang="en" sz="1600">
                <a:solidFill>
                  <a:srgbClr val="FF0000"/>
                </a:solidFill>
              </a:rPr>
              <a:t>Surface survey and prospecting of new entrances on Loser Plateau</a:t>
            </a:r>
            <a:endParaRPr sz="1600">
              <a:solidFill>
                <a:srgbClr val="FF0000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74E13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307" y="0"/>
            <a:ext cx="870569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2"/>
          <p:cNvSpPr txBox="1"/>
          <p:nvPr/>
        </p:nvSpPr>
        <p:spPr>
          <a:xfrm>
            <a:off x="356775" y="161550"/>
            <a:ext cx="2504700" cy="10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Extent of Tunnockschacht discovered in 2017 (elevation)</a:t>
            </a:r>
            <a:endParaRPr sz="1800">
              <a:solidFill>
                <a:srgbClr val="FF0000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307" y="0"/>
            <a:ext cx="870569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3"/>
          <p:cNvSpPr txBox="1"/>
          <p:nvPr/>
        </p:nvSpPr>
        <p:spPr>
          <a:xfrm>
            <a:off x="356775" y="161550"/>
            <a:ext cx="2504700" cy="10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Extent of Tunnockschacht discovered in 2018 (elevation)</a:t>
            </a:r>
            <a:endParaRPr sz="1800">
              <a:solidFill>
                <a:srgbClr val="FF0000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5175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5450" y="-45625"/>
            <a:ext cx="6979675" cy="5234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5250" y="0"/>
            <a:ext cx="72735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307" y="0"/>
            <a:ext cx="870569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7"/>
          <p:cNvSpPr txBox="1"/>
          <p:nvPr/>
        </p:nvSpPr>
        <p:spPr>
          <a:xfrm>
            <a:off x="356775" y="161550"/>
            <a:ext cx="2504700" cy="10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Extent of Balkonhohle discovered in 2017 (plan)</a:t>
            </a:r>
            <a:endParaRPr sz="1800">
              <a:solidFill>
                <a:srgbClr val="FF0000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307" y="0"/>
            <a:ext cx="870569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8"/>
          <p:cNvSpPr txBox="1"/>
          <p:nvPr/>
        </p:nvSpPr>
        <p:spPr>
          <a:xfrm>
            <a:off x="356775" y="161550"/>
            <a:ext cx="2504700" cy="10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Extent of Balkonhohle discovered in 2018 (plan)</a:t>
            </a:r>
            <a:endParaRPr sz="1800">
              <a:solidFill>
                <a:srgbClr val="FF0000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307" y="0"/>
            <a:ext cx="870569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9"/>
          <p:cNvSpPr txBox="1"/>
          <p:nvPr/>
        </p:nvSpPr>
        <p:spPr>
          <a:xfrm>
            <a:off x="356775" y="161550"/>
            <a:ext cx="2504700" cy="10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Extent of Balkonhohle discovered in 2017 (elevation)</a:t>
            </a:r>
            <a:endParaRPr sz="1800">
              <a:solidFill>
                <a:srgbClr val="FF0000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307" y="0"/>
            <a:ext cx="870569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40"/>
          <p:cNvSpPr txBox="1"/>
          <p:nvPr/>
        </p:nvSpPr>
        <p:spPr>
          <a:xfrm>
            <a:off x="356775" y="161550"/>
            <a:ext cx="2504700" cy="10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Extent of Balkonhohle discovered in 2018 (elevation)</a:t>
            </a:r>
            <a:endParaRPr sz="1800">
              <a:solidFill>
                <a:srgbClr val="FF0000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44999" cy="393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8300" y="1624300"/>
            <a:ext cx="4692250" cy="3519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1175" y="567375"/>
            <a:ext cx="5575201" cy="4181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75975" y="10556"/>
            <a:ext cx="3268026" cy="245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8211" y="3128475"/>
            <a:ext cx="2593038" cy="1941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950" y="120625"/>
            <a:ext cx="2832374" cy="212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16625" y="3031625"/>
            <a:ext cx="2832374" cy="212425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 txBox="1"/>
          <p:nvPr/>
        </p:nvSpPr>
        <p:spPr>
          <a:xfrm>
            <a:off x="2919150" y="4748775"/>
            <a:ext cx="3305700" cy="3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Photos: George Breley; Becka Lawson</a:t>
            </a:r>
            <a:endParaRPr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419601" cy="331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23700" y="1153275"/>
            <a:ext cx="5320299" cy="3990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3550" y="90725"/>
            <a:ext cx="3629025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43"/>
          <p:cNvPicPr preferRelativeResize="0"/>
          <p:nvPr/>
        </p:nvPicPr>
        <p:blipFill rotWithShape="1">
          <a:blip r:embed="rId4">
            <a:alphaModFix/>
          </a:blip>
          <a:srcRect b="0" l="19491" r="0" t="0"/>
          <a:stretch/>
        </p:blipFill>
        <p:spPr>
          <a:xfrm>
            <a:off x="308350" y="152400"/>
            <a:ext cx="4126200" cy="384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49975" y="3288925"/>
            <a:ext cx="2335324" cy="1751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5250" y="0"/>
            <a:ext cx="72735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307" y="0"/>
            <a:ext cx="870569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45"/>
          <p:cNvSpPr txBox="1"/>
          <p:nvPr/>
        </p:nvSpPr>
        <p:spPr>
          <a:xfrm>
            <a:off x="356775" y="161550"/>
            <a:ext cx="2504700" cy="10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Extent of Homecoming and Fischgesicht discovered in 2017 (plan)</a:t>
            </a:r>
            <a:endParaRPr sz="1800">
              <a:solidFill>
                <a:srgbClr val="FF0000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307" y="0"/>
            <a:ext cx="870569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46"/>
          <p:cNvSpPr txBox="1"/>
          <p:nvPr/>
        </p:nvSpPr>
        <p:spPr>
          <a:xfrm>
            <a:off x="356775" y="161550"/>
            <a:ext cx="2504700" cy="10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Extent of Homecoming and Fischgesicht discovered in 2018 (plan)</a:t>
            </a:r>
            <a:endParaRPr sz="1800">
              <a:solidFill>
                <a:srgbClr val="FF0000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307" y="0"/>
            <a:ext cx="870569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47"/>
          <p:cNvSpPr txBox="1"/>
          <p:nvPr/>
        </p:nvSpPr>
        <p:spPr>
          <a:xfrm>
            <a:off x="356775" y="161550"/>
            <a:ext cx="2504700" cy="10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Extent of Homecoming and Fischgesicht discovered in 2017 (elevation)</a:t>
            </a:r>
            <a:endParaRPr sz="1800">
              <a:solidFill>
                <a:srgbClr val="FF0000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307" y="0"/>
            <a:ext cx="870569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48"/>
          <p:cNvSpPr txBox="1"/>
          <p:nvPr/>
        </p:nvSpPr>
        <p:spPr>
          <a:xfrm>
            <a:off x="356775" y="161550"/>
            <a:ext cx="2504700" cy="10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Extent of Homecoming and Fischgesicht discovered in 2018 (elevation)</a:t>
            </a:r>
            <a:endParaRPr sz="1800">
              <a:solidFill>
                <a:srgbClr val="FF0000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7675" y="-61675"/>
            <a:ext cx="685262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24025" y="410813"/>
            <a:ext cx="5762501" cy="4321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2325" y="264300"/>
            <a:ext cx="3659400" cy="487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8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51"/>
          <p:cNvSpPr txBox="1"/>
          <p:nvPr/>
        </p:nvSpPr>
        <p:spPr>
          <a:xfrm>
            <a:off x="7094425" y="4703225"/>
            <a:ext cx="1968900" cy="5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999999"/>
                </a:solidFill>
              </a:rPr>
              <a:t>Photo: Rachel Turnbull</a:t>
            </a:r>
            <a:endParaRPr sz="12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725" y="-1011450"/>
            <a:ext cx="8206560" cy="6154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425" y="123350"/>
            <a:ext cx="3531651" cy="73117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6"/>
          <p:cNvSpPr txBox="1"/>
          <p:nvPr/>
        </p:nvSpPr>
        <p:spPr>
          <a:xfrm>
            <a:off x="5920475" y="4822675"/>
            <a:ext cx="3071400" cy="3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</a:rPr>
              <a:t>Photo: Wikimedia Commons</a:t>
            </a:r>
            <a:endParaRPr>
              <a:solidFill>
                <a:srgbClr val="D9D9D9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4875" y="9075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6191920" cy="4643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6475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54"/>
          <p:cNvSpPr txBox="1"/>
          <p:nvPr/>
        </p:nvSpPr>
        <p:spPr>
          <a:xfrm>
            <a:off x="2442225" y="1036100"/>
            <a:ext cx="3256200" cy="25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/>
              <a:t>    </a:t>
            </a:r>
            <a:r>
              <a:rPr b="1" lang="en" sz="15000">
                <a:solidFill>
                  <a:srgbClr val="FF0000"/>
                </a:solidFill>
              </a:rPr>
              <a:t>?</a:t>
            </a:r>
            <a:endParaRPr b="1" sz="150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188" y="-210825"/>
            <a:ext cx="7571622" cy="5354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1800" y="-144725"/>
            <a:ext cx="7050975" cy="5288225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56"/>
          <p:cNvSpPr txBox="1"/>
          <p:nvPr/>
        </p:nvSpPr>
        <p:spPr>
          <a:xfrm>
            <a:off x="1235700" y="333050"/>
            <a:ext cx="6463200" cy="43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CC0000"/>
                </a:solidFill>
              </a:rPr>
              <a:t>Thanks to:</a:t>
            </a:r>
            <a:endParaRPr sz="1500">
              <a:solidFill>
                <a:srgbClr val="CC0000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CC0000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CC0000"/>
                </a:solidFill>
              </a:rPr>
              <a:t>Katey Bender, Martin Green and Wookey for assistance in maps and surveys</a:t>
            </a:r>
            <a:endParaRPr sz="1500">
              <a:solidFill>
                <a:srgbClr val="CC0000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CC0000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CC0000"/>
                </a:solidFill>
              </a:rPr>
              <a:t>Haydon Saunders, Tom Crossley, Wookey, Rachel Turnbull, Rob Watson and Nadia Cherradi-Raeburn for help in organising the expedition</a:t>
            </a:r>
            <a:endParaRPr sz="1500">
              <a:solidFill>
                <a:srgbClr val="CC0000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CC0000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CC0000"/>
                </a:solidFill>
              </a:rPr>
              <a:t>Expedition members: Adam Aldridge, Adam Henry, Adelaide de Diesbach, Alex Sterling, Anthony Day, Becka Lawson, Cat Henry, Chris Densham, Christopher Holt, Dickon Morris, Frank Tully, George Breley, Haydon Saunders, Jacob Puhalo-Smith, Jim Blackford, Jon Arne Toft, Julia Day, Lisa Smith, Luke Stangroom, Lydia Leather, Mark Shinwell, Max Weiser, Michael Holliday, Michael Sargent, Mike Butcher, Nadia Cherradi-Raeburn, Natalie Uomini, Olly Hall, Paul Fox, Phil Underwood, Philip Sargent, Philip Withnall, Rachel Turnbull, Radost Waszkiewicz, Ruairidh Macleod, Ryan Boultbee, Todd Rye, Tom Crossley, Typhon King and Wookey</a:t>
            </a:r>
            <a:endParaRPr sz="1500">
              <a:solidFill>
                <a:srgbClr val="CC0000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5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48" name="Google Shape;348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025" y="-327275"/>
            <a:ext cx="8200701" cy="600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4725" y="212225"/>
            <a:ext cx="811075" cy="81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4383" y="212225"/>
            <a:ext cx="540717" cy="81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19836" y="148000"/>
            <a:ext cx="1544913" cy="81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5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08469" y="1152475"/>
            <a:ext cx="2467325" cy="386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5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88524" y="212223"/>
            <a:ext cx="2251674" cy="466175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57"/>
          <p:cNvSpPr txBox="1"/>
          <p:nvPr/>
        </p:nvSpPr>
        <p:spPr>
          <a:xfrm>
            <a:off x="6167250" y="4711800"/>
            <a:ext cx="1998300" cy="3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B7B7B7"/>
                </a:solidFill>
              </a:rPr>
              <a:t>Photo: Ruairiidh Macleod</a:t>
            </a:r>
            <a:endParaRPr sz="1200"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5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1" name="Google Shape;361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6746" y="0"/>
            <a:ext cx="3819725" cy="271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58"/>
          <p:cNvPicPr preferRelativeResize="0"/>
          <p:nvPr/>
        </p:nvPicPr>
        <p:blipFill rotWithShape="1">
          <a:blip r:embed="rId4">
            <a:alphaModFix/>
          </a:blip>
          <a:srcRect b="34379" l="0" r="0" t="14060"/>
          <a:stretch/>
        </p:blipFill>
        <p:spPr>
          <a:xfrm>
            <a:off x="188350" y="2342743"/>
            <a:ext cx="2907600" cy="266325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58"/>
          <p:cNvSpPr txBox="1"/>
          <p:nvPr/>
        </p:nvSpPr>
        <p:spPr>
          <a:xfrm>
            <a:off x="6253600" y="4763900"/>
            <a:ext cx="3063000" cy="5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999999"/>
                </a:solidFill>
              </a:rPr>
              <a:t>Photos: Philip Sargent; Becka Lawson</a:t>
            </a:r>
            <a:endParaRPr sz="1200">
              <a:solidFill>
                <a:srgbClr val="999999"/>
              </a:solidFill>
            </a:endParaRPr>
          </a:p>
        </p:txBody>
      </p:sp>
      <p:sp>
        <p:nvSpPr>
          <p:cNvPr id="364" name="Google Shape;364;p58"/>
          <p:cNvSpPr/>
          <p:nvPr/>
        </p:nvSpPr>
        <p:spPr>
          <a:xfrm>
            <a:off x="188350" y="2342675"/>
            <a:ext cx="2907600" cy="26634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5" name="Google Shape;365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26477" y="504776"/>
            <a:ext cx="4837599" cy="3628201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58"/>
          <p:cNvSpPr/>
          <p:nvPr/>
        </p:nvSpPr>
        <p:spPr>
          <a:xfrm>
            <a:off x="4217475" y="504775"/>
            <a:ext cx="4837500" cy="36282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58"/>
          <p:cNvSpPr/>
          <p:nvPr/>
        </p:nvSpPr>
        <p:spPr>
          <a:xfrm>
            <a:off x="1788500" y="4452775"/>
            <a:ext cx="111000" cy="987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68" name="Google Shape;368;p58"/>
          <p:cNvCxnSpPr/>
          <p:nvPr/>
        </p:nvCxnSpPr>
        <p:spPr>
          <a:xfrm flipH="1" rot="10800000">
            <a:off x="1788500" y="542575"/>
            <a:ext cx="2430000" cy="39102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9" name="Google Shape;369;p58"/>
          <p:cNvCxnSpPr/>
          <p:nvPr/>
        </p:nvCxnSpPr>
        <p:spPr>
          <a:xfrm flipH="1" rot="10800000">
            <a:off x="1899500" y="4132075"/>
            <a:ext cx="7166400" cy="419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70" name="Google Shape;370;p58"/>
          <p:cNvSpPr txBox="1"/>
          <p:nvPr>
            <p:ph idx="4294967295" type="body"/>
          </p:nvPr>
        </p:nvSpPr>
        <p:spPr>
          <a:xfrm>
            <a:off x="3321325" y="4400900"/>
            <a:ext cx="5349900" cy="60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Base Camp at Gasthof Staud’nwirt Potato Hut</a:t>
            </a:r>
            <a:endParaRPr/>
          </a:p>
        </p:txBody>
      </p:sp>
      <p:sp>
        <p:nvSpPr>
          <p:cNvPr id="371" name="Google Shape;371;p58"/>
          <p:cNvSpPr txBox="1"/>
          <p:nvPr/>
        </p:nvSpPr>
        <p:spPr>
          <a:xfrm>
            <a:off x="1899500" y="4662500"/>
            <a:ext cx="1290900" cy="5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999999"/>
                </a:solidFill>
              </a:rPr>
              <a:t>Google Maps</a:t>
            </a:r>
            <a:endParaRPr sz="12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7450" y="848300"/>
            <a:ext cx="4769101" cy="314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2175" y="1348075"/>
            <a:ext cx="1965149" cy="40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10800" y="3736550"/>
            <a:ext cx="3484224" cy="135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571412"/>
            <a:ext cx="2670574" cy="1354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80250" y="1645725"/>
            <a:ext cx="1159450" cy="48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3112900"/>
            <a:ext cx="2822975" cy="188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/>
          <p:cNvPicPr preferRelativeResize="0"/>
          <p:nvPr/>
        </p:nvPicPr>
        <p:blipFill rotWithShape="1">
          <a:blip r:embed="rId9">
            <a:alphaModFix/>
          </a:blip>
          <a:srcRect b="0" l="0" r="0" t="15604"/>
          <a:stretch/>
        </p:blipFill>
        <p:spPr>
          <a:xfrm>
            <a:off x="0" y="4505625"/>
            <a:ext cx="1159450" cy="48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742027" y="1434226"/>
            <a:ext cx="2172474" cy="1629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/>
          <p:cNvPicPr preferRelativeResize="0"/>
          <p:nvPr/>
        </p:nvPicPr>
        <p:blipFill rotWithShape="1">
          <a:blip r:embed="rId11">
            <a:alphaModFix/>
          </a:blip>
          <a:srcRect b="14384" l="0" r="0" t="16693"/>
          <a:stretch/>
        </p:blipFill>
        <p:spPr>
          <a:xfrm>
            <a:off x="7733940" y="2656725"/>
            <a:ext cx="1180559" cy="406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/>
          <p:cNvPicPr preferRelativeResize="0"/>
          <p:nvPr/>
        </p:nvPicPr>
        <p:blipFill rotWithShape="1">
          <a:blip r:embed="rId12">
            <a:alphaModFix/>
          </a:blip>
          <a:srcRect b="6655" l="0" r="0" t="0"/>
          <a:stretch/>
        </p:blipFill>
        <p:spPr>
          <a:xfrm>
            <a:off x="5995025" y="3187525"/>
            <a:ext cx="2822976" cy="1755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06701" y="65100"/>
            <a:ext cx="2352094" cy="13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599400" y="0"/>
            <a:ext cx="2039260" cy="135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Stone Bridge Top Camp Bivvy on the Loser Plateau</a:t>
            </a:r>
            <a:endParaRPr/>
          </a:p>
        </p:txBody>
      </p:sp>
      <p:pic>
        <p:nvPicPr>
          <p:cNvPr id="106" name="Google Shape;10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1750" y="140075"/>
            <a:ext cx="5234365" cy="3925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8"/>
          <p:cNvPicPr preferRelativeResize="0"/>
          <p:nvPr/>
        </p:nvPicPr>
        <p:blipFill rotWithShape="1">
          <a:blip r:embed="rId4">
            <a:alphaModFix/>
          </a:blip>
          <a:srcRect b="30864" l="0" r="0" t="18397"/>
          <a:stretch/>
        </p:blipFill>
        <p:spPr>
          <a:xfrm>
            <a:off x="436075" y="246700"/>
            <a:ext cx="2944326" cy="2096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" name="Google Shape;108;p18"/>
          <p:cNvCxnSpPr>
            <a:stCxn id="109" idx="0"/>
          </p:cNvCxnSpPr>
          <p:nvPr/>
        </p:nvCxnSpPr>
        <p:spPr>
          <a:xfrm flipH="1" rot="10800000">
            <a:off x="2263375" y="172450"/>
            <a:ext cx="1498500" cy="13077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0" name="Google Shape;110;p18"/>
          <p:cNvCxnSpPr>
            <a:stCxn id="109" idx="2"/>
          </p:cNvCxnSpPr>
          <p:nvPr/>
        </p:nvCxnSpPr>
        <p:spPr>
          <a:xfrm>
            <a:off x="2263375" y="1874950"/>
            <a:ext cx="1511100" cy="2195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9" name="Google Shape;109;p18"/>
          <p:cNvSpPr/>
          <p:nvPr/>
        </p:nvSpPr>
        <p:spPr>
          <a:xfrm>
            <a:off x="1887175" y="1480150"/>
            <a:ext cx="752400" cy="3948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8"/>
          <p:cNvSpPr/>
          <p:nvPr/>
        </p:nvSpPr>
        <p:spPr>
          <a:xfrm>
            <a:off x="3761875" y="140075"/>
            <a:ext cx="5234400" cy="39258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8"/>
          <p:cNvSpPr/>
          <p:nvPr/>
        </p:nvSpPr>
        <p:spPr>
          <a:xfrm>
            <a:off x="436075" y="246700"/>
            <a:ext cx="2944200" cy="20970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8"/>
          <p:cNvSpPr txBox="1"/>
          <p:nvPr/>
        </p:nvSpPr>
        <p:spPr>
          <a:xfrm>
            <a:off x="5686225" y="4822675"/>
            <a:ext cx="3305700" cy="3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</a:rPr>
              <a:t>Photos: Tom Crossley; George Breley</a:t>
            </a:r>
            <a:endParaRPr>
              <a:solidFill>
                <a:srgbClr val="D9D9D9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9"/>
          <p:cNvPicPr preferRelativeResize="0"/>
          <p:nvPr/>
        </p:nvPicPr>
        <p:blipFill rotWithShape="1">
          <a:blip r:embed="rId3">
            <a:alphaModFix/>
          </a:blip>
          <a:srcRect b="21323" l="23065" r="12505" t="9082"/>
          <a:stretch/>
        </p:blipFill>
        <p:spPr>
          <a:xfrm>
            <a:off x="123400" y="123350"/>
            <a:ext cx="4095826" cy="331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9"/>
          <p:cNvPicPr preferRelativeResize="0"/>
          <p:nvPr/>
        </p:nvPicPr>
        <p:blipFill rotWithShape="1">
          <a:blip r:embed="rId4">
            <a:alphaModFix/>
          </a:blip>
          <a:srcRect b="13030" l="9305" r="8342" t="31757"/>
          <a:stretch/>
        </p:blipFill>
        <p:spPr>
          <a:xfrm>
            <a:off x="468750" y="2220225"/>
            <a:ext cx="5393751" cy="2712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05600" y="1210825"/>
            <a:ext cx="2791150" cy="372152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9"/>
          <p:cNvSpPr txBox="1"/>
          <p:nvPr/>
        </p:nvSpPr>
        <p:spPr>
          <a:xfrm>
            <a:off x="3873025" y="185025"/>
            <a:ext cx="4527000" cy="16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00FF00"/>
                </a:solidFill>
              </a:rPr>
              <a:t>Electronic innovations for improving the expedition</a:t>
            </a:r>
            <a:endParaRPr b="1" sz="2100">
              <a:solidFill>
                <a:srgbClr val="00FF00"/>
              </a:solidFill>
            </a:endParaRPr>
          </a:p>
        </p:txBody>
      </p:sp>
      <p:sp>
        <p:nvSpPr>
          <p:cNvPr id="122" name="Google Shape;122;p19"/>
          <p:cNvSpPr txBox="1"/>
          <p:nvPr/>
        </p:nvSpPr>
        <p:spPr>
          <a:xfrm>
            <a:off x="6759325" y="4822675"/>
            <a:ext cx="2294100" cy="3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</a:rPr>
              <a:t>Photos: Becka Lawson</a:t>
            </a:r>
            <a:endParaRPr>
              <a:solidFill>
                <a:srgbClr val="D9D9D9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0775" y="142050"/>
            <a:ext cx="4596400" cy="344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75875" y="288075"/>
            <a:ext cx="2203650" cy="220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79175" y="2747871"/>
            <a:ext cx="3400350" cy="191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7125" y="74175"/>
            <a:ext cx="2203650" cy="2938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2488" y="3084475"/>
            <a:ext cx="2552919" cy="191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0"/>
          <p:cNvPicPr preferRelativeResize="0"/>
          <p:nvPr/>
        </p:nvPicPr>
        <p:blipFill rotWithShape="1">
          <a:blip r:embed="rId8">
            <a:alphaModFix/>
          </a:blip>
          <a:srcRect b="14383" l="0" r="0" t="19180"/>
          <a:stretch/>
        </p:blipFill>
        <p:spPr>
          <a:xfrm>
            <a:off x="2434150" y="3589350"/>
            <a:ext cx="2821775" cy="140612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0"/>
          <p:cNvSpPr txBox="1"/>
          <p:nvPr/>
        </p:nvSpPr>
        <p:spPr>
          <a:xfrm>
            <a:off x="5316175" y="4763900"/>
            <a:ext cx="4000500" cy="5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999999"/>
                </a:solidFill>
              </a:rPr>
              <a:t>Photos: Rob Watson; Becka Lawson; George Breley.</a:t>
            </a:r>
            <a:endParaRPr sz="1200">
              <a:solidFill>
                <a:srgbClr val="999999"/>
              </a:solidFill>
            </a:endParaRPr>
          </a:p>
        </p:txBody>
      </p:sp>
      <p:sp>
        <p:nvSpPr>
          <p:cNvPr id="134" name="Google Shape;134;p20"/>
          <p:cNvSpPr txBox="1"/>
          <p:nvPr/>
        </p:nvSpPr>
        <p:spPr>
          <a:xfrm>
            <a:off x="1406125" y="226400"/>
            <a:ext cx="6525000" cy="9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00FF00"/>
                </a:solidFill>
              </a:rPr>
              <a:t>D</a:t>
            </a:r>
            <a:r>
              <a:rPr b="1" lang="en" sz="2100">
                <a:solidFill>
                  <a:srgbClr val="00FF00"/>
                </a:solidFill>
              </a:rPr>
              <a:t>igital survey data and GIS,</a:t>
            </a:r>
            <a:endParaRPr b="1" sz="2100">
              <a:solidFill>
                <a:srgbClr val="00FF00"/>
              </a:solidFill>
            </a:endParaRPr>
          </a:p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00FF00"/>
                </a:solidFill>
              </a:rPr>
              <a:t> and general expedition “nerding”</a:t>
            </a:r>
            <a:endParaRPr b="1" sz="2100">
              <a:solidFill>
                <a:srgbClr val="00FF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1"/>
          <p:cNvPicPr preferRelativeResize="0"/>
          <p:nvPr/>
        </p:nvPicPr>
        <p:blipFill rotWithShape="1">
          <a:blip r:embed="rId3">
            <a:alphaModFix/>
          </a:blip>
          <a:srcRect b="33586" l="0" r="0" t="19863"/>
          <a:stretch/>
        </p:blipFill>
        <p:spPr>
          <a:xfrm>
            <a:off x="1233450" y="0"/>
            <a:ext cx="65449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12700" y="185050"/>
            <a:ext cx="878200" cy="1270422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1"/>
          <p:cNvSpPr txBox="1"/>
          <p:nvPr/>
        </p:nvSpPr>
        <p:spPr>
          <a:xfrm>
            <a:off x="1233450" y="4761200"/>
            <a:ext cx="1290900" cy="5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CCCCCC"/>
                </a:solidFill>
              </a:rPr>
              <a:t>Google Maps</a:t>
            </a:r>
            <a:endParaRPr sz="1200">
              <a:solidFill>
                <a:srgbClr val="CCCCCC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